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60" r:id="rId5"/>
    <p:sldId id="272" r:id="rId6"/>
    <p:sldId id="275" r:id="rId7"/>
    <p:sldId id="265" r:id="rId8"/>
    <p:sldId id="261" r:id="rId9"/>
    <p:sldId id="262" r:id="rId10"/>
    <p:sldId id="270" r:id="rId11"/>
    <p:sldId id="263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la%20Hashem\Desktop\Asad\Review%20Ap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Analysis!$B$20:$B$25</c:f>
              <c:strCache>
                <c:ptCount val="6"/>
                <c:pt idx="0">
                  <c:v>360-degree Video</c:v>
                </c:pt>
                <c:pt idx="1">
                  <c:v>Non-Interactive</c:v>
                </c:pt>
                <c:pt idx="2">
                  <c:v>Interactive </c:v>
                </c:pt>
                <c:pt idx="3">
                  <c:v>Game</c:v>
                </c:pt>
                <c:pt idx="4">
                  <c:v>Shooter</c:v>
                </c:pt>
                <c:pt idx="5">
                  <c:v>Flighter Simulator</c:v>
                </c:pt>
              </c:strCache>
            </c:strRef>
          </c:cat>
          <c:val>
            <c:numRef>
              <c:f>Analysis!$C$20:$C$25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5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AE-4F5B-B68C-8A931A79D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81899248"/>
        <c:axId val="-681898160"/>
      </c:barChart>
      <c:catAx>
        <c:axId val="-68189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81898160"/>
        <c:crosses val="autoZero"/>
        <c:auto val="1"/>
        <c:lblAlgn val="ctr"/>
        <c:lblOffset val="100"/>
        <c:noMultiLvlLbl val="0"/>
      </c:catAx>
      <c:valAx>
        <c:axId val="-68189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8189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Analysis!$B$26:$B$30</c:f>
              <c:strCache>
                <c:ptCount val="5"/>
                <c:pt idx="0">
                  <c:v>Joypad Movement</c:v>
                </c:pt>
                <c:pt idx="1">
                  <c:v>Gaze Movement</c:v>
                </c:pt>
                <c:pt idx="2">
                  <c:v>Object/Physics Interaction</c:v>
                </c:pt>
                <c:pt idx="3">
                  <c:v>Item Use</c:v>
                </c:pt>
                <c:pt idx="4">
                  <c:v>3 D Sound</c:v>
                </c:pt>
              </c:strCache>
            </c:strRef>
          </c:cat>
          <c:val>
            <c:numRef>
              <c:f>Analysis!$C$26:$C$30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EA-4B4A-9043-7214E3102E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32508416"/>
        <c:axId val="-632512224"/>
      </c:barChart>
      <c:catAx>
        <c:axId val="-63250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32512224"/>
        <c:crosses val="autoZero"/>
        <c:auto val="1"/>
        <c:lblAlgn val="ctr"/>
        <c:lblOffset val="100"/>
        <c:noMultiLvlLbl val="0"/>
      </c:catAx>
      <c:valAx>
        <c:axId val="-63251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3250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9688979555521E-2"/>
          <c:y val="0.10143338954468804"/>
          <c:w val="0.924860504725045"/>
          <c:h val="0.722437404009153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Analysis!$B$7</c:f>
              <c:strCache>
                <c:ptCount val="1"/>
                <c:pt idx="0">
                  <c:v>Rate Overall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Analysis!$C$4:$I$4</c:f>
              <c:strCache>
                <c:ptCount val="7"/>
                <c:pt idx="0">
                  <c:v>HOVR</c:v>
                </c:pt>
                <c:pt idx="1">
                  <c:v>Intracranial Infiltration 3D Shooting - Motivator </c:v>
                </c:pt>
                <c:pt idx="2">
                  <c:v>Shooting Showdown 2 VR</c:v>
                </c:pt>
                <c:pt idx="3">
                  <c:v>suicide Squad Special Ops</c:v>
                </c:pt>
                <c:pt idx="4">
                  <c:v>Rilix VR</c:v>
                </c:pt>
                <c:pt idx="5">
                  <c:v>Discovery VR </c:v>
                </c:pt>
                <c:pt idx="6">
                  <c:v>Temple Run VR</c:v>
                </c:pt>
              </c:strCache>
            </c:strRef>
          </c:cat>
          <c:val>
            <c:numRef>
              <c:f>Analysis!$C$7:$I$7</c:f>
              <c:numCache>
                <c:formatCode>General</c:formatCode>
                <c:ptCount val="7"/>
                <c:pt idx="0">
                  <c:v>4.5</c:v>
                </c:pt>
                <c:pt idx="1">
                  <c:v>4</c:v>
                </c:pt>
                <c:pt idx="2">
                  <c:v>3.5</c:v>
                </c:pt>
                <c:pt idx="3">
                  <c:v>3.5</c:v>
                </c:pt>
                <c:pt idx="4">
                  <c:v>2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6-4790-BB1F-8168C2B72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81905232"/>
        <c:axId val="-681904688"/>
      </c:barChart>
      <c:catAx>
        <c:axId val="-68190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81904688"/>
        <c:crosses val="autoZero"/>
        <c:auto val="1"/>
        <c:lblAlgn val="ctr"/>
        <c:lblOffset val="100"/>
        <c:noMultiLvlLbl val="0"/>
      </c:catAx>
      <c:valAx>
        <c:axId val="-6819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81905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930082"/>
            <a:ext cx="7766936" cy="1646302"/>
          </a:xfrm>
        </p:spPr>
        <p:txBody>
          <a:bodyPr/>
          <a:lstStyle/>
          <a:p>
            <a:r>
              <a:rPr lang="en-US" dirty="0" smtClean="0"/>
              <a:t>CS460 - Senior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987658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Team 5 – VR Application Research &amp; Development </a:t>
            </a:r>
          </a:p>
          <a:p>
            <a:endParaRPr lang="en-US" dirty="0" smtClean="0"/>
          </a:p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 smtClean="0"/>
          </a:p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  <a:endParaRPr lang="en-US" dirty="0"/>
          </a:p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Lookup and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25682"/>
            <a:ext cx="4132172" cy="3915679"/>
          </a:xfrm>
        </p:spPr>
        <p:txBody>
          <a:bodyPr/>
          <a:lstStyle/>
          <a:p>
            <a:r>
              <a:rPr lang="en-US" dirty="0" smtClean="0"/>
              <a:t>Find </a:t>
            </a:r>
            <a:r>
              <a:rPr lang="en-US" dirty="0" smtClean="0"/>
              <a:t>specific </a:t>
            </a:r>
            <a:r>
              <a:rPr lang="en-US" dirty="0" smtClean="0"/>
              <a:t>attributes </a:t>
            </a:r>
            <a:r>
              <a:rPr lang="en-US" dirty="0" smtClean="0"/>
              <a:t>for reference during development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Keep track of </a:t>
            </a:r>
            <a:r>
              <a:rPr lang="en-US" dirty="0" smtClean="0"/>
              <a:t>review metrics for reporting.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472541"/>
            <a:ext cx="6710012" cy="51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9273489" cy="1826581"/>
          </a:xfrm>
        </p:spPr>
        <p:txBody>
          <a:bodyPr/>
          <a:lstStyle/>
          <a:p>
            <a:r>
              <a:rPr lang="en-US" dirty="0" smtClean="0"/>
              <a:t>Development Tools </a:t>
            </a:r>
            <a:r>
              <a:rPr lang="en-US" dirty="0" smtClean="0"/>
              <a:t>&amp; Hardware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 VR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Oculus </a:t>
            </a:r>
            <a:r>
              <a:rPr lang="en-US" dirty="0" smtClean="0"/>
              <a:t>and Android SDK Packages</a:t>
            </a:r>
          </a:p>
          <a:p>
            <a:pPr lvl="1"/>
            <a:r>
              <a:rPr lang="en-US" dirty="0" smtClean="0"/>
              <a:t>Easy to install deploy</a:t>
            </a:r>
          </a:p>
          <a:p>
            <a:pPr lvl="1"/>
            <a:r>
              <a:rPr lang="en-US" dirty="0" smtClean="0"/>
              <a:t>Same as Android application development cycle</a:t>
            </a:r>
          </a:p>
          <a:p>
            <a:pPr lvl="1"/>
            <a:r>
              <a:rPr lang="en-US" dirty="0" smtClean="0"/>
              <a:t>Plenty of documentation and support for </a:t>
            </a:r>
            <a:r>
              <a:rPr lang="en-US" dirty="0" smtClean="0"/>
              <a:t>Android</a:t>
            </a:r>
          </a:p>
          <a:p>
            <a:pPr lvl="1"/>
            <a:endParaRPr lang="en-US" dirty="0"/>
          </a:p>
          <a:p>
            <a:r>
              <a:rPr lang="en-US" dirty="0"/>
              <a:t>Why Gear VR?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Accessible (price)</a:t>
            </a:r>
          </a:p>
          <a:p>
            <a:pPr lvl="1"/>
            <a:r>
              <a:rPr lang="en-US" dirty="0"/>
              <a:t>Unity Integration support.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09" y="1712016"/>
            <a:ext cx="5309399" cy="3880773"/>
          </a:xfrm>
        </p:spPr>
        <p:txBody>
          <a:bodyPr/>
          <a:lstStyle/>
          <a:p>
            <a:r>
              <a:rPr lang="en-US" dirty="0" smtClean="0"/>
              <a:t>Unity 5 Integration Package from Unity3D.com</a:t>
            </a:r>
          </a:p>
          <a:p>
            <a:r>
              <a:rPr lang="en-US" dirty="0" smtClean="0"/>
              <a:t>Imported package to Unity</a:t>
            </a:r>
          </a:p>
          <a:p>
            <a:r>
              <a:rPr lang="en-US" dirty="0" smtClean="0"/>
              <a:t>Reviewed example projects</a:t>
            </a:r>
          </a:p>
          <a:p>
            <a:r>
              <a:rPr lang="en-US" dirty="0" smtClean="0"/>
              <a:t>Developed custom project</a:t>
            </a:r>
          </a:p>
          <a:p>
            <a:r>
              <a:rPr lang="en-US" dirty="0" smtClean="0"/>
              <a:t>Deployed application to Gear VR</a:t>
            </a:r>
          </a:p>
          <a:p>
            <a:r>
              <a:rPr lang="en-US" dirty="0" smtClean="0"/>
              <a:t>Gained experience with deployment</a:t>
            </a:r>
            <a:br>
              <a:rPr lang="en-US" dirty="0" smtClean="0"/>
            </a:br>
            <a:r>
              <a:rPr lang="en-US" dirty="0" smtClean="0"/>
              <a:t>pipeline (testing).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777"/>
          <a:stretch/>
        </p:blipFill>
        <p:spPr>
          <a:xfrm>
            <a:off x="4719421" y="2260663"/>
            <a:ext cx="7007627" cy="4379994"/>
          </a:xfrm>
          <a:prstGeom prst="rect">
            <a:avLst/>
          </a:prstGeom>
        </p:spPr>
      </p:pic>
      <p:pic>
        <p:nvPicPr>
          <p:cNvPr id="6" name="Picture 2" descr="Image result for un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5" y="939863"/>
            <a:ext cx="3171825" cy="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1"/>
            <a:ext cx="9976289" cy="4110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Current Tasks</a:t>
            </a:r>
            <a:endParaRPr lang="en-US" sz="2000" dirty="0" smtClean="0"/>
          </a:p>
          <a:p>
            <a:pPr lvl="1"/>
            <a:r>
              <a:rPr lang="en-US" sz="2000" dirty="0" smtClean="0"/>
              <a:t>Research </a:t>
            </a:r>
            <a:r>
              <a:rPr lang="en-US" sz="2000" dirty="0" err="1" smtClean="0"/>
              <a:t>Oclulus</a:t>
            </a:r>
            <a:r>
              <a:rPr lang="en-US" sz="2000" dirty="0" smtClean="0"/>
              <a:t> Rift project deployment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Research 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Fully develop application implementation plan to be executed second semester</a:t>
            </a:r>
            <a:r>
              <a:rPr lang="en-US" sz="2000" dirty="0" smtClean="0"/>
              <a:t>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Use research data and analysis to drive the application vision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Status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67618"/>
            <a:ext cx="8596668" cy="388077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Research Data Collection 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Data Application Development</a:t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Dev. Tool and Hardware Setup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4809066" cy="3181968"/>
          </a:xfrm>
        </p:spPr>
        <p:txBody>
          <a:bodyPr/>
          <a:lstStyle/>
          <a:p>
            <a:r>
              <a:rPr lang="en-US" dirty="0" smtClean="0"/>
              <a:t>Manual Entry of Data (paper/excel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Collected from application “review” process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Included application metadata and subjective </a:t>
            </a:r>
            <a:r>
              <a:rPr lang="en-US" dirty="0" smtClean="0"/>
              <a:t>review.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16" y="327009"/>
            <a:ext cx="3584838" cy="478535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56" y="3691453"/>
            <a:ext cx="6007120" cy="2841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197" y="878774"/>
            <a:ext cx="6145157" cy="445366"/>
          </a:xfrm>
        </p:spPr>
        <p:txBody>
          <a:bodyPr>
            <a:normAutofit fontScale="90000"/>
          </a:bodyPr>
          <a:lstStyle/>
          <a:p>
            <a:pPr algn="ctr"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 smtClean="0">
                <a:solidFill>
                  <a:sysClr val="windowText" lastClr="000000"/>
                </a:solidFill>
              </a:rPr>
              <a:t>Genres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077707"/>
              </p:ext>
            </p:extLst>
          </p:nvPr>
        </p:nvGraphicFramePr>
        <p:xfrm>
          <a:off x="5819197" y="1324140"/>
          <a:ext cx="6145157" cy="378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56353"/>
              </p:ext>
            </p:extLst>
          </p:nvPr>
        </p:nvGraphicFramePr>
        <p:xfrm>
          <a:off x="438360" y="3663498"/>
          <a:ext cx="6607899" cy="3049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38359" y="3099459"/>
            <a:ext cx="6607900" cy="5640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Mechanics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8581" y="46899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Research Data Collection (cont.)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77334" y="1579418"/>
            <a:ext cx="4809066" cy="3532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Visibility of data via graph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62" y="439388"/>
            <a:ext cx="10515600" cy="911258"/>
          </a:xfrm>
        </p:spPr>
        <p:txBody>
          <a:bodyPr>
            <a:normAutofit/>
          </a:bodyPr>
          <a:lstStyle/>
          <a:p>
            <a:r>
              <a:rPr lang="en-US" b="1" dirty="0" smtClean="0"/>
              <a:t>Sample Evaluation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757747"/>
              </p:ext>
            </p:extLst>
          </p:nvPr>
        </p:nvGraphicFramePr>
        <p:xfrm>
          <a:off x="360451" y="3545397"/>
          <a:ext cx="6214520" cy="3193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733420"/>
              </p:ext>
            </p:extLst>
          </p:nvPr>
        </p:nvGraphicFramePr>
        <p:xfrm>
          <a:off x="4963886" y="332511"/>
          <a:ext cx="6978732" cy="3088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3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App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6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HOVR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Ride skateboard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move in all directions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Intracranial Infiltration 3D Shooting - Motivator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Ion beam attack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 smtClean="0">
                          <a:effectLst/>
                        </a:rPr>
                        <a:t>Two items only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Few </a:t>
                      </a:r>
                      <a:r>
                        <a:rPr lang="en-US" sz="1400" dirty="0" smtClean="0">
                          <a:effectLst/>
                        </a:rPr>
                        <a:t># of enemies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60452" y="3170712"/>
            <a:ext cx="6214520" cy="3746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Overall Rating</a:t>
            </a:r>
            <a:endParaRPr lang="en-US" b="1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Application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9835"/>
            <a:ext cx="4943537" cy="2895600"/>
          </a:xfrm>
        </p:spPr>
        <p:txBody>
          <a:bodyPr/>
          <a:lstStyle/>
          <a:p>
            <a:r>
              <a:rPr lang="en-US" dirty="0" smtClean="0"/>
              <a:t>Desired </a:t>
            </a:r>
            <a:r>
              <a:rPr lang="en-US" dirty="0" smtClean="0"/>
              <a:t>additional visibility </a:t>
            </a:r>
            <a:r>
              <a:rPr lang="en-US" dirty="0" smtClean="0"/>
              <a:t>of data, including analysis and relation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Developed Entity-Relationship Diagram based on the application characteristics</a:t>
            </a:r>
            <a:r>
              <a:rPr lang="en-US" dirty="0" smtClean="0"/>
              <a:t>.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38613"/>
              </p:ext>
            </p:extLst>
          </p:nvPr>
        </p:nvGraphicFramePr>
        <p:xfrm>
          <a:off x="5932390" y="405645"/>
          <a:ext cx="5803121" cy="6167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Image" r:id="rId3" imgW="12330000" imgH="13104720" progId="Photoshop.Image.12">
                  <p:embed/>
                </p:oleObj>
              </mc:Choice>
              <mc:Fallback>
                <p:oleObj name="Image" r:id="rId3" imgW="12330000" imgH="131047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2390" y="405645"/>
                        <a:ext cx="5803121" cy="6167684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14" y="734203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and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047"/>
            <a:ext cx="4714063" cy="4275315"/>
          </a:xfrm>
        </p:spPr>
        <p:txBody>
          <a:bodyPr/>
          <a:lstStyle/>
          <a:p>
            <a:r>
              <a:rPr lang="en-US" dirty="0" smtClean="0"/>
              <a:t>Data-driven </a:t>
            </a:r>
            <a:r>
              <a:rPr lang="en-US" dirty="0"/>
              <a:t>desktop </a:t>
            </a:r>
            <a:r>
              <a:rPr lang="en-US" dirty="0" smtClean="0"/>
              <a:t>application developed to </a:t>
            </a:r>
            <a:r>
              <a:rPr lang="en-US" dirty="0"/>
              <a:t>facilitate data entry and organization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Microsoft </a:t>
            </a:r>
            <a:r>
              <a:rPr lang="en-US" dirty="0" smtClean="0"/>
              <a:t>Windows </a:t>
            </a:r>
            <a:r>
              <a:rPr lang="en-US" dirty="0" smtClean="0"/>
              <a:t>Forms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GitHub</a:t>
            </a:r>
          </a:p>
          <a:p>
            <a:endParaRPr lang="en-US" dirty="0"/>
          </a:p>
        </p:txBody>
      </p:sp>
      <p:pic>
        <p:nvPicPr>
          <p:cNvPr id="4" name="Picture 4" descr="Image result for visual studio 2015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22" y="338610"/>
            <a:ext cx="2080110" cy="10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1484416"/>
            <a:ext cx="6373235" cy="4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260</TotalTime>
  <Words>256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Trebuchet MS</vt:lpstr>
      <vt:lpstr>Wingdings 3</vt:lpstr>
      <vt:lpstr>Facet</vt:lpstr>
      <vt:lpstr>Image</vt:lpstr>
      <vt:lpstr>CS460 - Senior Design</vt:lpstr>
      <vt:lpstr>Midterm Status Report</vt:lpstr>
      <vt:lpstr>Research Data Collection</vt:lpstr>
      <vt:lpstr>Research Data Collection</vt:lpstr>
      <vt:lpstr>Genres</vt:lpstr>
      <vt:lpstr>Sample Evaluation</vt:lpstr>
      <vt:lpstr>Data Application Development</vt:lpstr>
      <vt:lpstr>Research Data Storage</vt:lpstr>
      <vt:lpstr>Data Entry and Collection</vt:lpstr>
      <vt:lpstr>Data Lookup and Display</vt:lpstr>
      <vt:lpstr>Development Tools &amp; Hardware Setup</vt:lpstr>
      <vt:lpstr>Gear VR Development</vt:lpstr>
      <vt:lpstr>Unity Development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31</cp:revision>
  <dcterms:created xsi:type="dcterms:W3CDTF">2016-10-24T21:46:47Z</dcterms:created>
  <dcterms:modified xsi:type="dcterms:W3CDTF">2016-10-28T15:11:36Z</dcterms:modified>
</cp:coreProperties>
</file>